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35" r:id="rId1"/>
    <p:sldMasterId id="2147483684" r:id="rId2"/>
    <p:sldMasterId id="2147483698" r:id="rId3"/>
    <p:sldMasterId id="2147483711" r:id="rId4"/>
    <p:sldMasterId id="2147483723" r:id="rId5"/>
  </p:sldMasterIdLst>
  <p:notesMasterIdLst>
    <p:notesMasterId r:id="rId15"/>
  </p:notesMasterIdLst>
  <p:sldIdLst>
    <p:sldId id="275" r:id="rId6"/>
    <p:sldId id="284" r:id="rId7"/>
    <p:sldId id="285" r:id="rId8"/>
    <p:sldId id="286" r:id="rId9"/>
    <p:sldId id="287" r:id="rId10"/>
    <p:sldId id="289" r:id="rId11"/>
    <p:sldId id="288" r:id="rId12"/>
    <p:sldId id="290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" userDrawn="1">
          <p15:clr>
            <a:srgbClr val="A4A3A4"/>
          </p15:clr>
        </p15:guide>
        <p15:guide id="2" pos="7296" userDrawn="1">
          <p15:clr>
            <a:srgbClr val="A4A3A4"/>
          </p15:clr>
        </p15:guide>
        <p15:guide id="3" orient="horz" pos="432" userDrawn="1">
          <p15:clr>
            <a:srgbClr val="A4A3A4"/>
          </p15:clr>
        </p15:guide>
        <p15:guide id="4" orient="horz" pos="1152" userDrawn="1">
          <p15:clr>
            <a:srgbClr val="A4A3A4"/>
          </p15:clr>
        </p15:guide>
        <p15:guide id="5" pos="720" userDrawn="1">
          <p15:clr>
            <a:srgbClr val="A4A3A4"/>
          </p15:clr>
        </p15:guide>
        <p15:guide id="6" pos="7104" userDrawn="1">
          <p15:clr>
            <a:srgbClr val="A4A3A4"/>
          </p15:clr>
        </p15:guide>
        <p15:guide id="7" orient="horz" pos="2880" userDrawn="1">
          <p15:clr>
            <a:srgbClr val="A4A3A4"/>
          </p15:clr>
        </p15:guide>
        <p15:guide id="8" orient="horz" pos="25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E89653-670C-682F-AFA2-9DB7F1A0461F}" name="Hector Rodriguez" initials="HR" userId="S::herodriguez@coh.org::a9c3f752-bd70-4cde-8b24-fa12a2d82630" providerId="AD"/>
  <p188:author id="{2FEAD778-D633-C38E-5BBB-417041802BD2}" name="Dicran Kassouny" initials="DK" userId="S::dkassouny@coh.org::e99ad029-213b-4274-a94a-a1602fc781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94EB"/>
    <a:srgbClr val="34506B"/>
    <a:srgbClr val="49A8CD"/>
    <a:srgbClr val="374F6C"/>
    <a:srgbClr val="49A9CD"/>
    <a:srgbClr val="2B5E96"/>
    <a:srgbClr val="00A88E"/>
    <a:srgbClr val="EF413D"/>
    <a:srgbClr val="A066AA"/>
    <a:srgbClr val="00C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67"/>
    <p:restoredTop sz="96327"/>
  </p:normalViewPr>
  <p:slideViewPr>
    <p:cSldViewPr snapToObjects="1">
      <p:cViewPr varScale="1">
        <p:scale>
          <a:sx n="112" d="100"/>
          <a:sy n="112" d="100"/>
        </p:scale>
        <p:origin x="954" y="96"/>
      </p:cViewPr>
      <p:guideLst>
        <p:guide pos="384"/>
        <p:guide pos="7296"/>
        <p:guide orient="horz" pos="432"/>
        <p:guide orient="horz" pos="1152"/>
        <p:guide pos="720"/>
        <p:guide pos="7104"/>
        <p:guide orient="horz" pos="2880"/>
        <p:guide orient="horz" pos="25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6CC90-10A9-9F4B-83FE-70950753F10F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8B54E-E521-9040-804E-0B077BE46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7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hoto 1 - Building">
    <p:bg>
      <p:bgPr>
        <a:solidFill>
          <a:srgbClr val="49A8CD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701C189-A33C-E04D-B1AF-4F3E3D8FB500}"/>
              </a:ext>
            </a:extLst>
          </p:cNvPr>
          <p:cNvSpPr txBox="1"/>
          <p:nvPr userDrawn="1"/>
        </p:nvSpPr>
        <p:spPr>
          <a:xfrm>
            <a:off x="0" y="5600321"/>
            <a:ext cx="12191999" cy="49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374F6C"/>
                </a:solidFill>
                <a:effectLst/>
                <a:latin typeface="Source Sans Pro" panose="020B0503030403020204" pitchFamily="34" charset="0"/>
              </a:rPr>
              <a:t>Enhancing the Ability to Diagnose, Interpret and Apply Best Treatment Options for Cutaneous Lymphomas</a:t>
            </a:r>
            <a:endParaRPr lang="en-US" sz="1400" b="1" dirty="0">
              <a:solidFill>
                <a:srgbClr val="374F6C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360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ody +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D74C0E-BA74-E491-06F2-77C2B0B152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010275"/>
            <a:ext cx="12192920" cy="847725"/>
          </a:xfrm>
          <a:prstGeom prst="rect">
            <a:avLst/>
          </a:prstGeom>
        </p:spPr>
      </p:pic>
      <p:sp>
        <p:nvSpPr>
          <p:cNvPr id="11" name="Straight Connector 32">
            <a:extLst>
              <a:ext uri="{FF2B5EF4-FFF2-40B4-BE49-F238E27FC236}">
                <a16:creationId xmlns:a16="http://schemas.microsoft.com/office/drawing/2014/main" id="{7BA1F993-0D7C-834D-AD63-0A3E2B7520F0}"/>
              </a:ext>
            </a:extLst>
          </p:cNvPr>
          <p:cNvSpPr/>
          <p:nvPr userDrawn="1"/>
        </p:nvSpPr>
        <p:spPr>
          <a:xfrm>
            <a:off x="915" y="6019799"/>
            <a:ext cx="12192004" cy="1"/>
          </a:xfrm>
          <a:prstGeom prst="line">
            <a:avLst/>
          </a:prstGeom>
          <a:ln w="6350">
            <a:solidFill>
              <a:srgbClr val="8C837B">
                <a:alpha val="47000"/>
              </a:srgbClr>
            </a:solidFill>
            <a:miter/>
          </a:ln>
        </p:spPr>
        <p:txBody>
          <a:bodyPr lIns="45719" rIns="45719"/>
          <a:lstStyle/>
          <a:p>
            <a:endParaRPr sz="1351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9C86262-AA91-134C-ABAA-F4D9441493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600" y="642633"/>
            <a:ext cx="10979437" cy="933571"/>
          </a:xfrm>
        </p:spPr>
        <p:txBody>
          <a:bodyPr>
            <a:normAutofit/>
          </a:bodyPr>
          <a:lstStyle>
            <a:lvl1pPr marL="0" indent="0">
              <a:buNone/>
              <a:defRPr sz="4267" b="0" i="0">
                <a:solidFill>
                  <a:schemeClr val="tx1"/>
                </a:solidFill>
                <a:latin typeface="Tisa Offc Serif Pro Thin" panose="02010404030101010102" pitchFamily="2" charset="0"/>
                <a:cs typeface="Tisa Offc Serif Pro Thin" panose="02010404030101010102" pitchFamily="2" charset="0"/>
              </a:defRPr>
            </a:lvl1pPr>
            <a:lvl2pPr>
              <a:defRPr b="0" i="0">
                <a:latin typeface="Tisa Offc Serif Pro Thin" panose="020F0302020204030204" pitchFamily="34" charset="0"/>
                <a:cs typeface="Tisa Offc Serif Pro Thin" panose="020F0302020204030204" pitchFamily="34" charset="0"/>
              </a:defRPr>
            </a:lvl2pPr>
            <a:lvl3pPr>
              <a:defRPr b="0" i="0">
                <a:latin typeface="Tisa Offc Serif Pro Thin" panose="020F0302020204030204" pitchFamily="34" charset="0"/>
                <a:cs typeface="Tisa Offc Serif Pro Thin" panose="020F0302020204030204" pitchFamily="34" charset="0"/>
              </a:defRPr>
            </a:lvl3pPr>
            <a:lvl4pPr>
              <a:defRPr b="0" i="0">
                <a:latin typeface="Tisa Offc Serif Pro Thin" panose="020F0302020204030204" pitchFamily="34" charset="0"/>
                <a:cs typeface="Tisa Offc Serif Pro Thin" panose="020F0302020204030204" pitchFamily="34" charset="0"/>
              </a:defRPr>
            </a:lvl4pPr>
            <a:lvl5pPr>
              <a:defRPr b="0" i="0">
                <a:latin typeface="Tisa Offc Serif Pro Thin" panose="020F0302020204030204" pitchFamily="34" charset="0"/>
                <a:cs typeface="Tisa Offc Serif Pro Thin" panose="020F0302020204030204" pitchFamily="34" charset="0"/>
              </a:defRPr>
            </a:lvl5pPr>
          </a:lstStyle>
          <a:p>
            <a:pPr lvl="0"/>
            <a:r>
              <a:rPr lang="en-US" dirty="0"/>
              <a:t>Title + body Copy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AEDCE554-0178-4348-B28E-867F087C90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891909"/>
            <a:ext cx="10979437" cy="3017555"/>
          </a:xfrm>
          <a:prstGeom prst="rect">
            <a:avLst/>
          </a:prstGeom>
        </p:spPr>
        <p:txBody>
          <a:bodyPr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charset="2"/>
              <a:buChar char="§"/>
              <a:tabLst/>
              <a:defRPr sz="2400" b="0" i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914377" indent="-228594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Courier New" panose="02070309020205020404" pitchFamily="49" charset="0"/>
              <a:buChar char="o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490435" indent="-17373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Text starts here. Maybe a section title or introduction. Press TAB for the next sublevel, to insert a bigger paragraph or further description of your topic. A second TAB will show another sublevel for smaller notes. To go back a hierarchy level (or decrease an indent), select the paragraph or line of text, and press SHIFT+TAB.</a:t>
            </a:r>
          </a:p>
          <a:p>
            <a:pPr lvl="1"/>
            <a:r>
              <a:rPr lang="en-US" dirty="0"/>
              <a:t>Body copy or paragraph</a:t>
            </a:r>
          </a:p>
          <a:p>
            <a:pPr lvl="2"/>
            <a:r>
              <a:rPr lang="en-US" dirty="0"/>
              <a:t>Notations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E158EE-D3E4-2D44-8AE5-68139F02C93E}"/>
              </a:ext>
            </a:extLst>
          </p:cNvPr>
          <p:cNvSpPr/>
          <p:nvPr userDrawn="1"/>
        </p:nvSpPr>
        <p:spPr>
          <a:xfrm>
            <a:off x="-1" y="-8467"/>
            <a:ext cx="12191999" cy="199556"/>
          </a:xfrm>
          <a:prstGeom prst="rect">
            <a:avLst/>
          </a:prstGeom>
          <a:solidFill>
            <a:srgbClr val="49A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5A03A4-1536-A64B-A932-8458105816E8}"/>
              </a:ext>
            </a:extLst>
          </p:cNvPr>
          <p:cNvSpPr txBox="1"/>
          <p:nvPr userDrawn="1"/>
        </p:nvSpPr>
        <p:spPr>
          <a:xfrm>
            <a:off x="1981200" y="6301256"/>
            <a:ext cx="815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Enhancing the Ability to Diagnose, Interpret and Apply Best Treatment Options for Cutaneous Lymphomas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B339D5-44C7-EC7B-744D-99849FBA2E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0112"/>
          <a:stretch/>
        </p:blipFill>
        <p:spPr>
          <a:xfrm>
            <a:off x="10728660" y="6019800"/>
            <a:ext cx="946418" cy="8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25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40" userDrawn="1">
          <p15:clr>
            <a:srgbClr val="FBAE40"/>
          </p15:clr>
        </p15:guide>
        <p15:guide id="4" pos="240" userDrawn="1">
          <p15:clr>
            <a:srgbClr val="FBAE40"/>
          </p15:clr>
        </p15:guide>
        <p15:guide id="5" pos="7296" userDrawn="1">
          <p15:clr>
            <a:srgbClr val="FBAE40"/>
          </p15:clr>
        </p15:guide>
        <p15:guide id="6" pos="384" userDrawn="1">
          <p15:clr>
            <a:srgbClr val="FBAE40"/>
          </p15:clr>
        </p15:guide>
        <p15:guide id="7" orient="horz" pos="42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49A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270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737AA2-A3AC-E746-B790-FCDE310CD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796743"/>
            <a:ext cx="10515600" cy="659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268AD-1278-A645-9C2A-ADD008CC8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1553251"/>
            <a:ext cx="10515600" cy="3276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74C032-912C-FFD6-E511-70A3DC93BA4C}"/>
              </a:ext>
            </a:extLst>
          </p:cNvPr>
          <p:cNvSpPr/>
          <p:nvPr userDrawn="1"/>
        </p:nvSpPr>
        <p:spPr>
          <a:xfrm>
            <a:off x="-1" y="-8467"/>
            <a:ext cx="12191999" cy="199556"/>
          </a:xfrm>
          <a:prstGeom prst="rect">
            <a:avLst/>
          </a:prstGeom>
          <a:solidFill>
            <a:srgbClr val="49A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6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739" r:id="rId2"/>
    <p:sldLayoutId id="2147483811" r:id="rId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Tisa Offc Serif Pro Thin" panose="020F0302020204030204" pitchFamily="34" charset="0"/>
          <a:ea typeface="+mj-ea"/>
          <a:cs typeface="Tisa Offc Serif Pro Thin" panose="020F030202020403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Whitney Light" pitchFamily="2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Whitney Light" pitchFamily="2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Whitney Light" pitchFamily="2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hitney Light" pitchFamily="2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hitney Light" pitchFamily="2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737AA2-A3AC-E746-B790-FCDE310CD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796743"/>
            <a:ext cx="10515600" cy="659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268AD-1278-A645-9C2A-ADD008CC8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1553251"/>
            <a:ext cx="10515600" cy="3276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71467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7F7F7F"/>
          </a:solidFill>
          <a:latin typeface="Tisa Offc Serif Pro Thin" panose="020F0302020204030204" pitchFamily="34" charset="0"/>
          <a:ea typeface="+mj-ea"/>
          <a:cs typeface="Tisa Offc Serif Pro Thin" panose="020F030202020403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7F7F7F"/>
          </a:solidFill>
          <a:latin typeface="Whitney Light" pitchFamily="2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7F7F7F"/>
          </a:solidFill>
          <a:latin typeface="Whitney Light" pitchFamily="2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7F7F7F"/>
          </a:solidFill>
          <a:latin typeface="Whitney Light" pitchFamily="2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7F7F7F"/>
          </a:solidFill>
          <a:latin typeface="Whitney Light" pitchFamily="2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7F7F7F"/>
          </a:solidFill>
          <a:latin typeface="Whitney Light" pitchFamily="2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737AA2-A3AC-E746-B790-FCDE310CD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796743"/>
            <a:ext cx="10515600" cy="659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268AD-1278-A645-9C2A-ADD008CC8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1553251"/>
            <a:ext cx="10515600" cy="3276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31">
            <a:extLst>
              <a:ext uri="{FF2B5EF4-FFF2-40B4-BE49-F238E27FC236}">
                <a16:creationId xmlns:a16="http://schemas.microsoft.com/office/drawing/2014/main" id="{697DCA64-D34B-5E47-92A1-135979884DED}"/>
              </a:ext>
            </a:extLst>
          </p:cNvPr>
          <p:cNvSpPr/>
          <p:nvPr userDrawn="1"/>
        </p:nvSpPr>
        <p:spPr>
          <a:xfrm>
            <a:off x="-1" y="0"/>
            <a:ext cx="12191997" cy="148139"/>
          </a:xfrm>
          <a:prstGeom prst="rect">
            <a:avLst/>
          </a:prstGeom>
          <a:gradFill>
            <a:gsLst>
              <a:gs pos="4000">
                <a:srgbClr val="00CFB9"/>
              </a:gs>
              <a:gs pos="100000">
                <a:srgbClr val="F6F7C2"/>
              </a:gs>
            </a:gsLst>
            <a:lin ang="195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1"/>
          </a:p>
        </p:txBody>
      </p:sp>
    </p:spTree>
    <p:extLst>
      <p:ext uri="{BB962C8B-B14F-4D97-AF65-F5344CB8AC3E}">
        <p14:creationId xmlns:p14="http://schemas.microsoft.com/office/powerpoint/2010/main" val="37618206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7F7F7F"/>
          </a:solidFill>
          <a:latin typeface="Tisa Offc Serif Pro Thin" panose="020F0302020204030204" pitchFamily="34" charset="0"/>
          <a:ea typeface="+mj-ea"/>
          <a:cs typeface="Tisa Offc Serif Pro Thin" panose="020F030202020403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7F7F7F"/>
          </a:solidFill>
          <a:latin typeface="Whitney Light" pitchFamily="2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7F7F7F"/>
          </a:solidFill>
          <a:latin typeface="Whitney Light" pitchFamily="2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7F7F7F"/>
          </a:solidFill>
          <a:latin typeface="Whitney Light" pitchFamily="2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7F7F7F"/>
          </a:solidFill>
          <a:latin typeface="Whitney Light" pitchFamily="2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7F7F7F"/>
          </a:solidFill>
          <a:latin typeface="Whitney Light" pitchFamily="2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737AA2-A3AC-E746-B790-FCDE310CD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796743"/>
            <a:ext cx="10515600" cy="659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268AD-1278-A645-9C2A-ADD008CC8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1553251"/>
            <a:ext cx="10515600" cy="3276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31">
            <a:extLst>
              <a:ext uri="{FF2B5EF4-FFF2-40B4-BE49-F238E27FC236}">
                <a16:creationId xmlns:a16="http://schemas.microsoft.com/office/drawing/2014/main" id="{697DCA64-D34B-5E47-92A1-135979884DED}"/>
              </a:ext>
            </a:extLst>
          </p:cNvPr>
          <p:cNvSpPr/>
          <p:nvPr userDrawn="1"/>
        </p:nvSpPr>
        <p:spPr>
          <a:xfrm>
            <a:off x="-1" y="0"/>
            <a:ext cx="12191997" cy="148139"/>
          </a:xfrm>
          <a:prstGeom prst="rect">
            <a:avLst/>
          </a:prstGeom>
          <a:gradFill>
            <a:gsLst>
              <a:gs pos="4000">
                <a:srgbClr val="AD96E9"/>
              </a:gs>
              <a:gs pos="100000">
                <a:srgbClr val="F6F7C2"/>
              </a:gs>
            </a:gsLst>
            <a:lin ang="195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1"/>
          </a:p>
        </p:txBody>
      </p:sp>
    </p:spTree>
    <p:extLst>
      <p:ext uri="{BB962C8B-B14F-4D97-AF65-F5344CB8AC3E}">
        <p14:creationId xmlns:p14="http://schemas.microsoft.com/office/powerpoint/2010/main" val="18926123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7F7F7F"/>
          </a:solidFill>
          <a:latin typeface="Tisa Offc Serif Pro Thin" panose="020F0302020204030204" pitchFamily="34" charset="0"/>
          <a:ea typeface="+mj-ea"/>
          <a:cs typeface="Tisa Offc Serif Pro Thin" panose="020F030202020403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7F7F7F"/>
          </a:solidFill>
          <a:latin typeface="Whitney Light" pitchFamily="2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7F7F7F"/>
          </a:solidFill>
          <a:latin typeface="Whitney Light" pitchFamily="2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7F7F7F"/>
          </a:solidFill>
          <a:latin typeface="Whitney Light" pitchFamily="2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7F7F7F"/>
          </a:solidFill>
          <a:latin typeface="Whitney Light" pitchFamily="2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7F7F7F"/>
          </a:solidFill>
          <a:latin typeface="Whitney Light" pitchFamily="2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737AA2-A3AC-E746-B790-FCDE310CD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796743"/>
            <a:ext cx="10515600" cy="659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268AD-1278-A645-9C2A-ADD008CC8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1553251"/>
            <a:ext cx="10515600" cy="3276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31">
            <a:extLst>
              <a:ext uri="{FF2B5EF4-FFF2-40B4-BE49-F238E27FC236}">
                <a16:creationId xmlns:a16="http://schemas.microsoft.com/office/drawing/2014/main" id="{697DCA64-D34B-5E47-92A1-135979884DED}"/>
              </a:ext>
            </a:extLst>
          </p:cNvPr>
          <p:cNvSpPr/>
          <p:nvPr userDrawn="1"/>
        </p:nvSpPr>
        <p:spPr>
          <a:xfrm>
            <a:off x="-1" y="0"/>
            <a:ext cx="12191997" cy="148139"/>
          </a:xfrm>
          <a:prstGeom prst="rect">
            <a:avLst/>
          </a:prstGeom>
          <a:gradFill>
            <a:gsLst>
              <a:gs pos="4000">
                <a:srgbClr val="FA4244"/>
              </a:gs>
              <a:gs pos="100000">
                <a:srgbClr val="F6F7C2"/>
              </a:gs>
            </a:gsLst>
            <a:lin ang="195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1"/>
          </a:p>
        </p:txBody>
      </p:sp>
    </p:spTree>
    <p:extLst>
      <p:ext uri="{BB962C8B-B14F-4D97-AF65-F5344CB8AC3E}">
        <p14:creationId xmlns:p14="http://schemas.microsoft.com/office/powerpoint/2010/main" val="20192583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7F7F7F"/>
          </a:solidFill>
          <a:latin typeface="Tisa Offc Serif Pro Thin" panose="020F0302020204030204" pitchFamily="34" charset="0"/>
          <a:ea typeface="+mj-ea"/>
          <a:cs typeface="Tisa Offc Serif Pro Thin" panose="020F030202020403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7F7F7F"/>
          </a:solidFill>
          <a:latin typeface="Whitney Light" pitchFamily="2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7F7F7F"/>
          </a:solidFill>
          <a:latin typeface="Whitney Light" pitchFamily="2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7F7F7F"/>
          </a:solidFill>
          <a:latin typeface="Whitney Light" pitchFamily="2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7F7F7F"/>
          </a:solidFill>
          <a:latin typeface="Whitney Light" pitchFamily="2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7F7F7F"/>
          </a:solidFill>
          <a:latin typeface="Whitney Light" pitchFamily="2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white text&#10;&#10;Description automatically generated">
            <a:extLst>
              <a:ext uri="{FF2B5EF4-FFF2-40B4-BE49-F238E27FC236}">
                <a16:creationId xmlns:a16="http://schemas.microsoft.com/office/drawing/2014/main" id="{40606CE0-481F-B829-D553-219CF59E0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68" y="480624"/>
            <a:ext cx="1656132" cy="9148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0E35C0-3D2D-3AB1-F710-95FA6FA088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814222" y="685800"/>
            <a:ext cx="762000" cy="5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8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45EB833-B03E-AAC6-B6AC-960B032BA53B}"/>
              </a:ext>
            </a:extLst>
          </p:cNvPr>
          <p:cNvSpPr txBox="1">
            <a:spLocks/>
          </p:cNvSpPr>
          <p:nvPr/>
        </p:nvSpPr>
        <p:spPr>
          <a:xfrm>
            <a:off x="381000" y="1066800"/>
            <a:ext cx="11430000" cy="1781554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Whitney Light" pitchFamily="2" charset="77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Whitney Light" pitchFamily="2" charset="77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Whitney Light" pitchFamily="2" charset="77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Whitney Light" pitchFamily="2" charset="77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Whitney Light" pitchFamily="2" charset="77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ISCL 2024 </a:t>
            </a:r>
            <a:br>
              <a:rPr lang="en-US" sz="6000" b="1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60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Lifetime Achievement Awards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037718-99FC-43FB-473E-8BC81B553A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74137" y="3124200"/>
            <a:ext cx="1643726" cy="115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58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BB02F-3A5C-44F8-9E74-079BF76241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6281" y="310499"/>
            <a:ext cx="10979437" cy="60959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srgbClr val="34506B"/>
                </a:solidFill>
                <a:latin typeface="Source Sans Pro" panose="020B0503030403020204" pitchFamily="34" charset="0"/>
              </a:rPr>
              <a:t>ISCL 2024 Lifetime Achievement Award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B00204-5F05-98FE-CD01-7E249A2D9D07}"/>
              </a:ext>
            </a:extLst>
          </p:cNvPr>
          <p:cNvSpPr txBox="1"/>
          <p:nvPr/>
        </p:nvSpPr>
        <p:spPr>
          <a:xfrm>
            <a:off x="2876372" y="3723382"/>
            <a:ext cx="6858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Martine Bagot, MD, PhD</a:t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Chair and Professor, Department of Dermatology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Hopital Saint Louis, Université Paris Cité, Inserm U976 | France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063AD4-DE5F-F62D-8587-FF5C9FCC6108}"/>
              </a:ext>
            </a:extLst>
          </p:cNvPr>
          <p:cNvSpPr txBox="1"/>
          <p:nvPr/>
        </p:nvSpPr>
        <p:spPr>
          <a:xfrm>
            <a:off x="91867" y="5200710"/>
            <a:ext cx="1211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34506B"/>
                </a:solidFill>
                <a:latin typeface="Source Sans Pro" panose="020B0503030403020204" pitchFamily="34" charset="0"/>
                <a:cs typeface="Calibri" panose="020F0502020204030204" pitchFamily="34" charset="0"/>
              </a:rPr>
              <a:t>In recognition of your outstanding contribution to the science and care of patients with cutaneous lymphomas</a:t>
            </a:r>
          </a:p>
        </p:txBody>
      </p:sp>
      <p:pic>
        <p:nvPicPr>
          <p:cNvPr id="5" name="Picture 4" descr="A person in a white coat&#10;&#10;Description automatically generated">
            <a:extLst>
              <a:ext uri="{FF2B5EF4-FFF2-40B4-BE49-F238E27FC236}">
                <a16:creationId xmlns:a16="http://schemas.microsoft.com/office/drawing/2014/main" id="{473ED7D9-B240-EE02-6260-6E9202619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887"/>
          <a:stretch/>
        </p:blipFill>
        <p:spPr>
          <a:xfrm>
            <a:off x="4676059" y="1018730"/>
            <a:ext cx="2685714" cy="27046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0DB825-006B-7F37-18EE-15DA57D5F5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8600" y="381000"/>
            <a:ext cx="1643726" cy="115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8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BB02F-3A5C-44F8-9E74-079BF76241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6281" y="310499"/>
            <a:ext cx="10979437" cy="60959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srgbClr val="34506B"/>
                </a:solidFill>
                <a:latin typeface="Source Sans Pro" panose="020B0503030403020204" pitchFamily="34" charset="0"/>
              </a:rPr>
              <a:t>ISCL 2024 Lifetime Achievement Award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B00204-5F05-98FE-CD01-7E249A2D9D07}"/>
              </a:ext>
            </a:extLst>
          </p:cNvPr>
          <p:cNvSpPr txBox="1"/>
          <p:nvPr/>
        </p:nvSpPr>
        <p:spPr>
          <a:xfrm>
            <a:off x="2895600" y="3723382"/>
            <a:ext cx="68584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Richard L. Edelson, MD</a:t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Anthony Brady Professor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Department of Dermatology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Yale University School of Medicine | U.S.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063AD4-DE5F-F62D-8587-FF5C9FCC6108}"/>
              </a:ext>
            </a:extLst>
          </p:cNvPr>
          <p:cNvSpPr txBox="1"/>
          <p:nvPr/>
        </p:nvSpPr>
        <p:spPr>
          <a:xfrm>
            <a:off x="91867" y="5400765"/>
            <a:ext cx="1211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34506B"/>
                </a:solidFill>
                <a:latin typeface="Source Sans Pro" panose="020B0503030403020204" pitchFamily="34" charset="0"/>
                <a:cs typeface="Calibri" panose="020F0502020204030204" pitchFamily="34" charset="0"/>
              </a:rPr>
              <a:t>In recognition of your outstanding contribution to the science and care of patients with cutaneous lymphomas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E3AB70-A673-E175-89FC-0D57B5D714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28600" y="381000"/>
            <a:ext cx="1643726" cy="1152610"/>
          </a:xfrm>
          <a:prstGeom prst="rect">
            <a:avLst/>
          </a:prstGeom>
        </p:spPr>
      </p:pic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1413EECC-5A09-878A-1F34-88C1A70A45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78" b="20127"/>
          <a:stretch/>
        </p:blipFill>
        <p:spPr>
          <a:xfrm>
            <a:off x="4844970" y="1103162"/>
            <a:ext cx="2502059" cy="266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85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BB02F-3A5C-44F8-9E74-079BF76241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6281" y="310499"/>
            <a:ext cx="10979437" cy="60959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srgbClr val="34506B"/>
                </a:solidFill>
                <a:latin typeface="Source Sans Pro" panose="020B0503030403020204" pitchFamily="34" charset="0"/>
              </a:rPr>
              <a:t>ISCL 2024 Lifetime Achievement Award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B00204-5F05-98FE-CD01-7E249A2D9D07}"/>
              </a:ext>
            </a:extLst>
          </p:cNvPr>
          <p:cNvSpPr txBox="1"/>
          <p:nvPr/>
        </p:nvSpPr>
        <p:spPr>
          <a:xfrm>
            <a:off x="2895600" y="3723382"/>
            <a:ext cx="68584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Alain H. Rook, MD</a:t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Professor of Dermatology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Perelman School of Medicine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University of Pennsylvania | U.S.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063AD4-DE5F-F62D-8587-FF5C9FCC6108}"/>
              </a:ext>
            </a:extLst>
          </p:cNvPr>
          <p:cNvSpPr txBox="1"/>
          <p:nvPr/>
        </p:nvSpPr>
        <p:spPr>
          <a:xfrm>
            <a:off x="65518" y="5334000"/>
            <a:ext cx="1211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34506B"/>
                </a:solidFill>
                <a:latin typeface="Source Sans Pro" panose="020B0503030403020204" pitchFamily="34" charset="0"/>
                <a:cs typeface="Calibri" panose="020F0502020204030204" pitchFamily="34" charset="0"/>
              </a:rPr>
              <a:t>In recognition of your outstanding contribution to the science and care of patients with cutaneous lymphomas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E3AB70-A673-E175-89FC-0D57B5D714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28600" y="381000"/>
            <a:ext cx="1643726" cy="1152610"/>
          </a:xfrm>
          <a:prstGeom prst="rect">
            <a:avLst/>
          </a:prstGeom>
        </p:spPr>
      </p:pic>
      <p:pic>
        <p:nvPicPr>
          <p:cNvPr id="6" name="Picture 5" descr="A person with a mustache wearing a white lab coat&#10;&#10;Description automatically generated">
            <a:extLst>
              <a:ext uri="{FF2B5EF4-FFF2-40B4-BE49-F238E27FC236}">
                <a16:creationId xmlns:a16="http://schemas.microsoft.com/office/drawing/2014/main" id="{EBC3FF22-6C0D-BEB0-E57F-9720AA8176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28" b="17778"/>
          <a:stretch/>
        </p:blipFill>
        <p:spPr>
          <a:xfrm>
            <a:off x="5105400" y="1210369"/>
            <a:ext cx="2314697" cy="24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09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908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BB02F-3A5C-44F8-9E74-079BF76241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6281" y="310499"/>
            <a:ext cx="10979437" cy="60959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srgbClr val="34506B"/>
                </a:solidFill>
                <a:latin typeface="Source Sans Pro" panose="020B0503030403020204" pitchFamily="34" charset="0"/>
              </a:rPr>
              <a:t>ISCL 2024 Lifetime Achievement Award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B00204-5F05-98FE-CD01-7E249A2D9D07}"/>
              </a:ext>
            </a:extLst>
          </p:cNvPr>
          <p:cNvSpPr txBox="1"/>
          <p:nvPr/>
        </p:nvSpPr>
        <p:spPr>
          <a:xfrm>
            <a:off x="2895600" y="3579674"/>
            <a:ext cx="68584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Gary S. Wood, MD</a:t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Founding Chair and Professor Emeritus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Founding Director, Skin Diseases Research Center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Department of Dermatology 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University of Wisconsin-Madison | U.S.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063AD4-DE5F-F62D-8587-FF5C9FCC6108}"/>
              </a:ext>
            </a:extLst>
          </p:cNvPr>
          <p:cNvSpPr txBox="1"/>
          <p:nvPr/>
        </p:nvSpPr>
        <p:spPr>
          <a:xfrm>
            <a:off x="113231" y="5391090"/>
            <a:ext cx="1211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34506B"/>
                </a:solidFill>
                <a:latin typeface="Source Sans Pro" panose="020B0503030403020204" pitchFamily="34" charset="0"/>
                <a:cs typeface="Calibri" panose="020F0502020204030204" pitchFamily="34" charset="0"/>
              </a:rPr>
              <a:t>In recognition of your outstanding contribution to the science and care of patients with cutaneous lymphomas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E3AB70-A673-E175-89FC-0D57B5D714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28600" y="381000"/>
            <a:ext cx="1643726" cy="1152610"/>
          </a:xfrm>
          <a:prstGeom prst="rect">
            <a:avLst/>
          </a:prstGeom>
        </p:spPr>
      </p:pic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5BA6E97D-2FEB-08E5-331F-1671419E33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44" b="36077"/>
          <a:stretch/>
        </p:blipFill>
        <p:spPr>
          <a:xfrm>
            <a:off x="4698332" y="999292"/>
            <a:ext cx="2795333" cy="252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63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BB02F-3A5C-44F8-9E74-079BF76241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6281" y="310499"/>
            <a:ext cx="10979437" cy="60959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srgbClr val="34506B"/>
                </a:solidFill>
                <a:latin typeface="Source Sans Pro" panose="020B0503030403020204" pitchFamily="34" charset="0"/>
              </a:rPr>
              <a:t>ISCL 2024 Lifetime Achievement Award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B00204-5F05-98FE-CD01-7E249A2D9D07}"/>
              </a:ext>
            </a:extLst>
          </p:cNvPr>
          <p:cNvSpPr txBox="1"/>
          <p:nvPr/>
        </p:nvSpPr>
        <p:spPr>
          <a:xfrm>
            <a:off x="2895600" y="3723382"/>
            <a:ext cx="68584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Alain H. Rook, MD</a:t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Professor of Dermatology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Perelman School of Medicine</a:t>
            </a:r>
          </a:p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University of Pennsylvania | U.S.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063AD4-DE5F-F62D-8587-FF5C9FCC6108}"/>
              </a:ext>
            </a:extLst>
          </p:cNvPr>
          <p:cNvSpPr txBox="1"/>
          <p:nvPr/>
        </p:nvSpPr>
        <p:spPr>
          <a:xfrm>
            <a:off x="65518" y="5334000"/>
            <a:ext cx="1211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34506B"/>
                </a:solidFill>
                <a:latin typeface="Source Sans Pro" panose="020B0503030403020204" pitchFamily="34" charset="0"/>
                <a:cs typeface="Calibri" panose="020F0502020204030204" pitchFamily="34" charset="0"/>
              </a:rPr>
              <a:t>In recognition of your outstanding contribution to the science and care of patients with cutaneous lymphomas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E3AB70-A673-E175-89FC-0D57B5D714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28600" y="381000"/>
            <a:ext cx="1643726" cy="1152610"/>
          </a:xfrm>
          <a:prstGeom prst="rect">
            <a:avLst/>
          </a:prstGeom>
        </p:spPr>
      </p:pic>
      <p:pic>
        <p:nvPicPr>
          <p:cNvPr id="6" name="Picture 5" descr="A person with a mustache wearing a white lab coat&#10;&#10;Description automatically generated">
            <a:extLst>
              <a:ext uri="{FF2B5EF4-FFF2-40B4-BE49-F238E27FC236}">
                <a16:creationId xmlns:a16="http://schemas.microsoft.com/office/drawing/2014/main" id="{EBC3FF22-6C0D-BEB0-E57F-9720AA8176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28" b="17778"/>
          <a:stretch/>
        </p:blipFill>
        <p:spPr>
          <a:xfrm>
            <a:off x="5105400" y="1210369"/>
            <a:ext cx="2314697" cy="24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33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72F5673F-08A0-5130-2EC9-6FBCA2F1E0BD}"/>
              </a:ext>
            </a:extLst>
          </p:cNvPr>
          <p:cNvSpPr txBox="1">
            <a:spLocks/>
          </p:cNvSpPr>
          <p:nvPr/>
        </p:nvSpPr>
        <p:spPr>
          <a:xfrm>
            <a:off x="641064" y="2133600"/>
            <a:ext cx="10972800" cy="933569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Whitney Light" pitchFamily="2" charset="77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Whitney Light" pitchFamily="2" charset="77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Whitney Light" pitchFamily="2" charset="77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Whitney Light" pitchFamily="2" charset="77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Whitney Light" pitchFamily="2" charset="77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  <a:latin typeface="Source Sans Pro" panose="020B0503030403020204" pitchFamily="34" charset="0"/>
              </a:rPr>
              <a:t>Thank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C4BB85-878C-2236-2AF6-4A71E747FE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95799" y="1828800"/>
            <a:ext cx="3803383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15278"/>
      </p:ext>
    </p:extLst>
  </p:cSld>
  <p:clrMapOvr>
    <a:masterClrMapping/>
  </p:clrMapOvr>
</p:sld>
</file>

<file path=ppt/theme/theme1.xml><?xml version="1.0" encoding="utf-8"?>
<a:theme xmlns:a="http://schemas.openxmlformats.org/drawingml/2006/main" name="Blu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qu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urp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ran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5812</TotalTime>
  <Words>238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Aptos</vt:lpstr>
      <vt:lpstr>Arial</vt:lpstr>
      <vt:lpstr>Calibri</vt:lpstr>
      <vt:lpstr>Courier New</vt:lpstr>
      <vt:lpstr>Source Sans Pro</vt:lpstr>
      <vt:lpstr>Tisa Offc Serif Pro Thin</vt:lpstr>
      <vt:lpstr>Whitney Light</vt:lpstr>
      <vt:lpstr>Wingdings</vt:lpstr>
      <vt:lpstr>Blue</vt:lpstr>
      <vt:lpstr>Aqua</vt:lpstr>
      <vt:lpstr>Green</vt:lpstr>
      <vt:lpstr>Purple</vt:lpstr>
      <vt:lpstr>Orange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Searle</dc:creator>
  <cp:lastModifiedBy>Mayra Aguirre</cp:lastModifiedBy>
  <cp:revision>104</cp:revision>
  <dcterms:created xsi:type="dcterms:W3CDTF">2022-01-18T18:05:43Z</dcterms:created>
  <dcterms:modified xsi:type="dcterms:W3CDTF">2024-04-06T19:44:53Z</dcterms:modified>
</cp:coreProperties>
</file>